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p:scale>
          <a:sx n="50" d="100"/>
          <a:sy n="50" d="100"/>
        </p:scale>
        <p:origin x="-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13C821D-670B-459D-B2B2-7D03E5B0F9DE}" type="datetimeFigureOut">
              <a:rPr lang="ar-IQ" smtClean="0"/>
              <a:t>04/09/35</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1224DD9-58B1-480D-975B-F177FEDD64E3}" type="slidenum">
              <a:rPr lang="ar-IQ" smtClean="0"/>
              <a:t>‹#›</a:t>
            </a:fld>
            <a:endParaRPr lang="ar-IQ"/>
          </a:p>
        </p:txBody>
      </p:sp>
    </p:spTree>
    <p:extLst>
      <p:ext uri="{BB962C8B-B14F-4D97-AF65-F5344CB8AC3E}">
        <p14:creationId xmlns:p14="http://schemas.microsoft.com/office/powerpoint/2010/main" val="22879936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F8496EC-3025-4115-9617-92896D8DF010}" type="datetime8">
              <a:rPr lang="ar-IQ" smtClean="0"/>
              <a:t>شباط 9، 14</a:t>
            </a:fld>
            <a:endParaRPr lang="ar-IQ"/>
          </a:p>
        </p:txBody>
      </p:sp>
      <p:sp>
        <p:nvSpPr>
          <p:cNvPr id="5" name="Footer Placeholder 4"/>
          <p:cNvSpPr>
            <a:spLocks noGrp="1"/>
          </p:cNvSpPr>
          <p:nvPr>
            <p:ph type="ftr" sz="quarter" idx="11"/>
          </p:nvPr>
        </p:nvSpPr>
        <p:spPr/>
        <p:txBody>
          <a:bodyPr/>
          <a:lstStyle/>
          <a:p>
            <a:r>
              <a:rPr lang="ar-IQ" smtClean="0"/>
              <a:t>حاسبات                                                    م. اسيل غازي محمود</a:t>
            </a:r>
            <a:endParaRPr lang="ar-IQ"/>
          </a:p>
        </p:txBody>
      </p:sp>
      <p:sp>
        <p:nvSpPr>
          <p:cNvPr id="6" name="Slide Number Placeholder 5"/>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153464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CE3F385-7BF8-43D2-A1FE-0C839BC53D29}" type="datetime8">
              <a:rPr lang="ar-IQ" smtClean="0"/>
              <a:t>شباط 9، 14</a:t>
            </a:fld>
            <a:endParaRPr lang="ar-IQ"/>
          </a:p>
        </p:txBody>
      </p:sp>
      <p:sp>
        <p:nvSpPr>
          <p:cNvPr id="5" name="Footer Placeholder 4"/>
          <p:cNvSpPr>
            <a:spLocks noGrp="1"/>
          </p:cNvSpPr>
          <p:nvPr>
            <p:ph type="ftr" sz="quarter" idx="11"/>
          </p:nvPr>
        </p:nvSpPr>
        <p:spPr/>
        <p:txBody>
          <a:bodyPr/>
          <a:lstStyle/>
          <a:p>
            <a:r>
              <a:rPr lang="ar-IQ" smtClean="0"/>
              <a:t>حاسبات                                                    م. اسيل غازي محمود</a:t>
            </a:r>
            <a:endParaRPr lang="ar-IQ"/>
          </a:p>
        </p:txBody>
      </p:sp>
      <p:sp>
        <p:nvSpPr>
          <p:cNvPr id="6" name="Slide Number Placeholder 5"/>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391469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A8D3366-AA52-416C-BA72-96D284791841}" type="datetime8">
              <a:rPr lang="ar-IQ" smtClean="0"/>
              <a:t>شباط 9، 14</a:t>
            </a:fld>
            <a:endParaRPr lang="ar-IQ"/>
          </a:p>
        </p:txBody>
      </p:sp>
      <p:sp>
        <p:nvSpPr>
          <p:cNvPr id="5" name="Footer Placeholder 4"/>
          <p:cNvSpPr>
            <a:spLocks noGrp="1"/>
          </p:cNvSpPr>
          <p:nvPr>
            <p:ph type="ftr" sz="quarter" idx="11"/>
          </p:nvPr>
        </p:nvSpPr>
        <p:spPr/>
        <p:txBody>
          <a:bodyPr/>
          <a:lstStyle/>
          <a:p>
            <a:r>
              <a:rPr lang="ar-IQ" smtClean="0"/>
              <a:t>حاسبات                                                    م. اسيل غازي محمود</a:t>
            </a:r>
            <a:endParaRPr lang="ar-IQ"/>
          </a:p>
        </p:txBody>
      </p:sp>
      <p:sp>
        <p:nvSpPr>
          <p:cNvPr id="6" name="Slide Number Placeholder 5"/>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134358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BC83451-3712-4CBF-92D4-D6B578285BEA}" type="datetime8">
              <a:rPr lang="ar-IQ" smtClean="0"/>
              <a:t>شباط 9، 14</a:t>
            </a:fld>
            <a:endParaRPr lang="ar-IQ"/>
          </a:p>
        </p:txBody>
      </p:sp>
      <p:sp>
        <p:nvSpPr>
          <p:cNvPr id="5" name="Footer Placeholder 4"/>
          <p:cNvSpPr>
            <a:spLocks noGrp="1"/>
          </p:cNvSpPr>
          <p:nvPr>
            <p:ph type="ftr" sz="quarter" idx="11"/>
          </p:nvPr>
        </p:nvSpPr>
        <p:spPr/>
        <p:txBody>
          <a:bodyPr/>
          <a:lstStyle/>
          <a:p>
            <a:r>
              <a:rPr lang="ar-IQ" smtClean="0"/>
              <a:t>حاسبات                                                    م. اسيل غازي محمود</a:t>
            </a:r>
            <a:endParaRPr lang="ar-IQ"/>
          </a:p>
        </p:txBody>
      </p:sp>
      <p:sp>
        <p:nvSpPr>
          <p:cNvPr id="6" name="Slide Number Placeholder 5"/>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426959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A21EC6-83EA-4021-A995-78F232804E04}" type="datetime8">
              <a:rPr lang="ar-IQ" smtClean="0"/>
              <a:t>شباط 9، 14</a:t>
            </a:fld>
            <a:endParaRPr lang="ar-IQ"/>
          </a:p>
        </p:txBody>
      </p:sp>
      <p:sp>
        <p:nvSpPr>
          <p:cNvPr id="5" name="Footer Placeholder 4"/>
          <p:cNvSpPr>
            <a:spLocks noGrp="1"/>
          </p:cNvSpPr>
          <p:nvPr>
            <p:ph type="ftr" sz="quarter" idx="11"/>
          </p:nvPr>
        </p:nvSpPr>
        <p:spPr/>
        <p:txBody>
          <a:bodyPr/>
          <a:lstStyle/>
          <a:p>
            <a:r>
              <a:rPr lang="ar-IQ" smtClean="0"/>
              <a:t>حاسبات                                                    م. اسيل غازي محمود</a:t>
            </a:r>
            <a:endParaRPr lang="ar-IQ"/>
          </a:p>
        </p:txBody>
      </p:sp>
      <p:sp>
        <p:nvSpPr>
          <p:cNvPr id="6" name="Slide Number Placeholder 5"/>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88619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9BC7BDD-A9B2-4F33-8C42-DC4F42C2D990}" type="datetime8">
              <a:rPr lang="ar-IQ" smtClean="0"/>
              <a:t>شباط 9، 14</a:t>
            </a:fld>
            <a:endParaRPr lang="ar-IQ"/>
          </a:p>
        </p:txBody>
      </p:sp>
      <p:sp>
        <p:nvSpPr>
          <p:cNvPr id="6" name="Footer Placeholder 5"/>
          <p:cNvSpPr>
            <a:spLocks noGrp="1"/>
          </p:cNvSpPr>
          <p:nvPr>
            <p:ph type="ftr" sz="quarter" idx="11"/>
          </p:nvPr>
        </p:nvSpPr>
        <p:spPr/>
        <p:txBody>
          <a:bodyPr/>
          <a:lstStyle/>
          <a:p>
            <a:r>
              <a:rPr lang="ar-IQ" smtClean="0"/>
              <a:t>حاسبات                                                    م. اسيل غازي محمود</a:t>
            </a:r>
            <a:endParaRPr lang="ar-IQ"/>
          </a:p>
        </p:txBody>
      </p:sp>
      <p:sp>
        <p:nvSpPr>
          <p:cNvPr id="7" name="Slide Number Placeholder 6"/>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25879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C3D411A-C5E9-4CB8-8348-F56BF4D03BFD}" type="datetime8">
              <a:rPr lang="ar-IQ" smtClean="0"/>
              <a:t>شباط 9، 14</a:t>
            </a:fld>
            <a:endParaRPr lang="ar-IQ"/>
          </a:p>
        </p:txBody>
      </p:sp>
      <p:sp>
        <p:nvSpPr>
          <p:cNvPr id="8" name="Footer Placeholder 7"/>
          <p:cNvSpPr>
            <a:spLocks noGrp="1"/>
          </p:cNvSpPr>
          <p:nvPr>
            <p:ph type="ftr" sz="quarter" idx="11"/>
          </p:nvPr>
        </p:nvSpPr>
        <p:spPr/>
        <p:txBody>
          <a:bodyPr/>
          <a:lstStyle/>
          <a:p>
            <a:r>
              <a:rPr lang="ar-IQ" smtClean="0"/>
              <a:t>حاسبات                                                    م. اسيل غازي محمود</a:t>
            </a:r>
            <a:endParaRPr lang="ar-IQ"/>
          </a:p>
        </p:txBody>
      </p:sp>
      <p:sp>
        <p:nvSpPr>
          <p:cNvPr id="9" name="Slide Number Placeholder 8"/>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140073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6822268-8D83-43F7-B886-C20020E1283B}" type="datetime8">
              <a:rPr lang="ar-IQ" smtClean="0"/>
              <a:t>شباط 9، 14</a:t>
            </a:fld>
            <a:endParaRPr lang="ar-IQ"/>
          </a:p>
        </p:txBody>
      </p:sp>
      <p:sp>
        <p:nvSpPr>
          <p:cNvPr id="4" name="Footer Placeholder 3"/>
          <p:cNvSpPr>
            <a:spLocks noGrp="1"/>
          </p:cNvSpPr>
          <p:nvPr>
            <p:ph type="ftr" sz="quarter" idx="11"/>
          </p:nvPr>
        </p:nvSpPr>
        <p:spPr/>
        <p:txBody>
          <a:bodyPr/>
          <a:lstStyle/>
          <a:p>
            <a:r>
              <a:rPr lang="ar-IQ" smtClean="0"/>
              <a:t>حاسبات                                                    م. اسيل غازي محمود</a:t>
            </a:r>
            <a:endParaRPr lang="ar-IQ"/>
          </a:p>
        </p:txBody>
      </p:sp>
      <p:sp>
        <p:nvSpPr>
          <p:cNvPr id="5" name="Slide Number Placeholder 4"/>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241065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2EA05-F4CB-4117-A156-A65EA6658D32}" type="datetime8">
              <a:rPr lang="ar-IQ" smtClean="0"/>
              <a:t>شباط 9، 14</a:t>
            </a:fld>
            <a:endParaRPr lang="ar-IQ"/>
          </a:p>
        </p:txBody>
      </p:sp>
      <p:sp>
        <p:nvSpPr>
          <p:cNvPr id="3" name="Footer Placeholder 2"/>
          <p:cNvSpPr>
            <a:spLocks noGrp="1"/>
          </p:cNvSpPr>
          <p:nvPr>
            <p:ph type="ftr" sz="quarter" idx="11"/>
          </p:nvPr>
        </p:nvSpPr>
        <p:spPr/>
        <p:txBody>
          <a:bodyPr/>
          <a:lstStyle/>
          <a:p>
            <a:r>
              <a:rPr lang="ar-IQ" smtClean="0"/>
              <a:t>حاسبات                                                    م. اسيل غازي محمود</a:t>
            </a:r>
            <a:endParaRPr lang="ar-IQ"/>
          </a:p>
        </p:txBody>
      </p:sp>
      <p:sp>
        <p:nvSpPr>
          <p:cNvPr id="4" name="Slide Number Placeholder 3"/>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407772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10707-151B-4E2D-BF9A-7714074C10FD}" type="datetime8">
              <a:rPr lang="ar-IQ" smtClean="0"/>
              <a:t>شباط 9، 14</a:t>
            </a:fld>
            <a:endParaRPr lang="ar-IQ"/>
          </a:p>
        </p:txBody>
      </p:sp>
      <p:sp>
        <p:nvSpPr>
          <p:cNvPr id="6" name="Footer Placeholder 5"/>
          <p:cNvSpPr>
            <a:spLocks noGrp="1"/>
          </p:cNvSpPr>
          <p:nvPr>
            <p:ph type="ftr" sz="quarter" idx="11"/>
          </p:nvPr>
        </p:nvSpPr>
        <p:spPr/>
        <p:txBody>
          <a:bodyPr/>
          <a:lstStyle/>
          <a:p>
            <a:r>
              <a:rPr lang="ar-IQ" smtClean="0"/>
              <a:t>حاسبات                                                    م. اسيل غازي محمود</a:t>
            </a:r>
            <a:endParaRPr lang="ar-IQ"/>
          </a:p>
        </p:txBody>
      </p:sp>
      <p:sp>
        <p:nvSpPr>
          <p:cNvPr id="7" name="Slide Number Placeholder 6"/>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261589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FD245-29AD-4E77-803C-A99BF1D149FB}" type="datetime8">
              <a:rPr lang="ar-IQ" smtClean="0"/>
              <a:t>شباط 9، 14</a:t>
            </a:fld>
            <a:endParaRPr lang="ar-IQ"/>
          </a:p>
        </p:txBody>
      </p:sp>
      <p:sp>
        <p:nvSpPr>
          <p:cNvPr id="6" name="Footer Placeholder 5"/>
          <p:cNvSpPr>
            <a:spLocks noGrp="1"/>
          </p:cNvSpPr>
          <p:nvPr>
            <p:ph type="ftr" sz="quarter" idx="11"/>
          </p:nvPr>
        </p:nvSpPr>
        <p:spPr/>
        <p:txBody>
          <a:bodyPr/>
          <a:lstStyle/>
          <a:p>
            <a:r>
              <a:rPr lang="ar-IQ" smtClean="0"/>
              <a:t>حاسبات                                                    م. اسيل غازي محمود</a:t>
            </a:r>
            <a:endParaRPr lang="ar-IQ"/>
          </a:p>
        </p:txBody>
      </p:sp>
      <p:sp>
        <p:nvSpPr>
          <p:cNvPr id="7" name="Slide Number Placeholder 6"/>
          <p:cNvSpPr>
            <a:spLocks noGrp="1"/>
          </p:cNvSpPr>
          <p:nvPr>
            <p:ph type="sldNum" sz="quarter" idx="12"/>
          </p:nvPr>
        </p:nvSpPr>
        <p:spPr/>
        <p:txBody>
          <a:bodyPr/>
          <a:lstStyle/>
          <a:p>
            <a:fld id="{D76592FC-1FC0-4B6C-8214-558AF8BC39C8}" type="slidenum">
              <a:rPr lang="ar-IQ" smtClean="0"/>
              <a:t>‹#›</a:t>
            </a:fld>
            <a:endParaRPr lang="ar-IQ"/>
          </a:p>
        </p:txBody>
      </p:sp>
    </p:spTree>
    <p:extLst>
      <p:ext uri="{BB962C8B-B14F-4D97-AF65-F5344CB8AC3E}">
        <p14:creationId xmlns:p14="http://schemas.microsoft.com/office/powerpoint/2010/main" val="136225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DA2628-90E0-4C01-BF93-85022E83CC10}" type="datetime8">
              <a:rPr lang="ar-IQ" smtClean="0"/>
              <a:t>شباط 9، 14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smtClean="0"/>
              <a:t>حاسبات                                                    م. اسيل غازي محمود</a:t>
            </a:r>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6592FC-1FC0-4B6C-8214-558AF8BC39C8}" type="slidenum">
              <a:rPr lang="ar-IQ" smtClean="0"/>
              <a:t>‹#›</a:t>
            </a:fld>
            <a:endParaRPr lang="ar-IQ"/>
          </a:p>
        </p:txBody>
      </p:sp>
    </p:spTree>
    <p:extLst>
      <p:ext uri="{BB962C8B-B14F-4D97-AF65-F5344CB8AC3E}">
        <p14:creationId xmlns:p14="http://schemas.microsoft.com/office/powerpoint/2010/main" val="34391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1517515" y="136186"/>
            <a:ext cx="9299642" cy="5797685"/>
          </a:xfrm>
          <a:prstGeom prst="rect">
            <a:avLst/>
          </a:prstGeom>
          <a:noFill/>
          <a:ln w="9525">
            <a:noFill/>
            <a:miter lim="800000"/>
            <a:headEnd/>
            <a:tailEnd/>
          </a:ln>
        </p:spPr>
      </p:pic>
      <p:sp>
        <p:nvSpPr>
          <p:cNvPr id="5" name="Footer Placeholder 4"/>
          <p:cNvSpPr>
            <a:spLocks noGrp="1"/>
          </p:cNvSpPr>
          <p:nvPr>
            <p:ph type="ftr" sz="quarter" idx="11"/>
          </p:nvPr>
        </p:nvSpPr>
        <p:spPr>
          <a:xfrm>
            <a:off x="4038600" y="6356350"/>
            <a:ext cx="6311630" cy="365125"/>
          </a:xfrm>
        </p:spPr>
        <p:txBody>
          <a:bodyPr/>
          <a:lstStyle/>
          <a:p>
            <a:r>
              <a:rPr lang="ar-IQ" sz="1400" b="1" dirty="0" smtClean="0"/>
              <a:t>حاسبات                                                                   م. اسيل غازي محمود</a:t>
            </a:r>
            <a:endParaRPr lang="ar-IQ" sz="1400" b="1" dirty="0"/>
          </a:p>
        </p:txBody>
      </p:sp>
      <p:sp>
        <p:nvSpPr>
          <p:cNvPr id="6" name="Slide Number Placeholder 5"/>
          <p:cNvSpPr>
            <a:spLocks noGrp="1"/>
          </p:cNvSpPr>
          <p:nvPr>
            <p:ph type="sldNum" sz="quarter" idx="12"/>
          </p:nvPr>
        </p:nvSpPr>
        <p:spPr/>
        <p:txBody>
          <a:bodyPr/>
          <a:lstStyle/>
          <a:p>
            <a:fld id="{D76592FC-1FC0-4B6C-8214-558AF8BC39C8}" type="slidenum">
              <a:rPr lang="ar-IQ" smtClean="0"/>
              <a:t>1</a:t>
            </a:fld>
            <a:endParaRPr lang="ar-IQ"/>
          </a:p>
        </p:txBody>
      </p:sp>
    </p:spTree>
    <p:extLst>
      <p:ext uri="{BB962C8B-B14F-4D97-AF65-F5344CB8AC3E}">
        <p14:creationId xmlns:p14="http://schemas.microsoft.com/office/powerpoint/2010/main" val="280246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8475"/>
          </a:xfrm>
        </p:spPr>
        <p:txBody>
          <a:bodyPr>
            <a:normAutofit/>
          </a:bodyPr>
          <a:lstStyle/>
          <a:p>
            <a:r>
              <a:rPr lang="ar-IQ" sz="2800" b="1" dirty="0" smtClean="0"/>
              <a:t>حفظ المصنف :-</a:t>
            </a:r>
            <a:r>
              <a:rPr lang="ar-IQ" sz="2800" dirty="0" smtClean="0"/>
              <a:t/>
            </a:r>
            <a:br>
              <a:rPr lang="ar-IQ" sz="2800" dirty="0" smtClean="0"/>
            </a:br>
            <a:r>
              <a:rPr lang="ar-IQ" sz="2800" dirty="0" smtClean="0"/>
              <a:t>بعد الانتهاء من جميع الاعمال على ورقة العمل  تتم عملية الحفظ كما يلي:-</a:t>
            </a:r>
            <a:br>
              <a:rPr lang="ar-IQ" sz="2800" dirty="0" smtClean="0"/>
            </a:br>
            <a:r>
              <a:rPr lang="ar-IQ" sz="2800" dirty="0" smtClean="0"/>
              <a:t>1. ننقر على زر </a:t>
            </a:r>
            <a:r>
              <a:rPr lang="en-US" sz="2800" dirty="0" smtClean="0"/>
              <a:t>Office</a:t>
            </a:r>
            <a:r>
              <a:rPr lang="ar-IQ" sz="2800" dirty="0" smtClean="0"/>
              <a:t> ثم ننقر على زر حفظ </a:t>
            </a:r>
            <a:r>
              <a:rPr lang="en-US" sz="2800" dirty="0" smtClean="0"/>
              <a:t>Save</a:t>
            </a:r>
            <a:r>
              <a:rPr lang="ar-IQ" sz="2800" dirty="0" smtClean="0"/>
              <a:t> فتظهر نافذة حوار بأسم </a:t>
            </a:r>
            <a:r>
              <a:rPr lang="en-US" sz="2800" dirty="0" smtClean="0"/>
              <a:t>Save as</a:t>
            </a:r>
            <a:r>
              <a:rPr lang="ar-IQ" sz="2800" dirty="0" smtClean="0"/>
              <a:t>.</a:t>
            </a:r>
            <a:br>
              <a:rPr lang="ar-IQ" sz="2800" dirty="0" smtClean="0"/>
            </a:br>
            <a:r>
              <a:rPr lang="ar-IQ" sz="2800" b="1" dirty="0"/>
              <a:t/>
            </a:r>
            <a:br>
              <a:rPr lang="ar-IQ" sz="2800" b="1" dirty="0"/>
            </a:br>
            <a:r>
              <a:rPr lang="ar-IQ" sz="2800" b="1" dirty="0" smtClean="0"/>
              <a:t>فتح المصنفات:-</a:t>
            </a:r>
            <a:r>
              <a:rPr lang="ar-IQ" sz="2800" dirty="0" smtClean="0"/>
              <a:t/>
            </a:r>
            <a:br>
              <a:rPr lang="ar-IQ" sz="2800" dirty="0" smtClean="0"/>
            </a:br>
            <a:r>
              <a:rPr lang="ar-IQ" sz="2800" dirty="0" smtClean="0"/>
              <a:t>للقيام بفتح مصنف مخزون مسبقا نقوم بالنقر على زر </a:t>
            </a:r>
            <a:r>
              <a:rPr lang="en-US" sz="2800" dirty="0" smtClean="0"/>
              <a:t>Office</a:t>
            </a:r>
            <a:r>
              <a:rPr lang="ar-IQ" sz="2800" dirty="0" smtClean="0"/>
              <a:t> ثم  نختار </a:t>
            </a:r>
            <a:r>
              <a:rPr lang="en-US" sz="2800" dirty="0" smtClean="0"/>
              <a:t>Open</a:t>
            </a:r>
            <a:r>
              <a:rPr lang="ar-IQ" sz="2800" dirty="0" smtClean="0"/>
              <a:t> وبفتح  المجلد الحاوي على المصنف المخزون ونختار اسمه  ونضفط على زر </a:t>
            </a:r>
            <a:r>
              <a:rPr lang="en-US" sz="2800" dirty="0" smtClean="0"/>
              <a:t>open</a:t>
            </a:r>
            <a:r>
              <a:rPr lang="ar-IQ" sz="2800" dirty="0" smtClean="0"/>
              <a:t> اسفل الصندوق </a:t>
            </a:r>
            <a:br>
              <a:rPr lang="ar-IQ" sz="2800" dirty="0" smtClean="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smtClean="0"/>
              <a:t/>
            </a:r>
            <a:br>
              <a:rPr lang="ar-IQ" sz="2800" dirty="0" smtClean="0"/>
            </a:br>
            <a:endParaRPr lang="ar-IQ" sz="2800" dirty="0"/>
          </a:p>
        </p:txBody>
      </p:sp>
      <p:sp>
        <p:nvSpPr>
          <p:cNvPr id="3" name="Footer Placeholder 2"/>
          <p:cNvSpPr>
            <a:spLocks noGrp="1"/>
          </p:cNvSpPr>
          <p:nvPr>
            <p:ph type="ftr" sz="quarter" idx="11"/>
          </p:nvPr>
        </p:nvSpPr>
        <p:spPr/>
        <p:txBody>
          <a:bodyPr/>
          <a:lstStyle/>
          <a:p>
            <a:r>
              <a:rPr lang="ar-IQ" smtClean="0"/>
              <a:t>حاسبات                                                    م. اسيل غازي محمود</a:t>
            </a:r>
            <a:endParaRPr lang="ar-IQ"/>
          </a:p>
        </p:txBody>
      </p:sp>
      <p:sp>
        <p:nvSpPr>
          <p:cNvPr id="4" name="Slide Number Placeholder 3"/>
          <p:cNvSpPr>
            <a:spLocks noGrp="1"/>
          </p:cNvSpPr>
          <p:nvPr>
            <p:ph type="sldNum" sz="quarter" idx="12"/>
          </p:nvPr>
        </p:nvSpPr>
        <p:spPr/>
        <p:txBody>
          <a:bodyPr/>
          <a:lstStyle/>
          <a:p>
            <a:fld id="{D76592FC-1FC0-4B6C-8214-558AF8BC39C8}" type="slidenum">
              <a:rPr lang="ar-IQ" smtClean="0"/>
              <a:t>10</a:t>
            </a:fld>
            <a:endParaRPr lang="ar-IQ"/>
          </a:p>
        </p:txBody>
      </p:sp>
    </p:spTree>
    <p:extLst>
      <p:ext uri="{BB962C8B-B14F-4D97-AF65-F5344CB8AC3E}">
        <p14:creationId xmlns:p14="http://schemas.microsoft.com/office/powerpoint/2010/main" val="343496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66024"/>
          </a:xfrm>
        </p:spPr>
        <p:txBody>
          <a:bodyPr>
            <a:normAutofit/>
          </a:bodyPr>
          <a:lstStyle/>
          <a:p>
            <a:r>
              <a:rPr lang="ar-SA" sz="2800" b="1" dirty="0"/>
              <a:t> برنامج </a:t>
            </a:r>
            <a:r>
              <a:rPr lang="en-US" sz="2800" dirty="0"/>
              <a:t>excel</a:t>
            </a:r>
            <a:r>
              <a:rPr lang="ar-SA" sz="2800" b="1" dirty="0"/>
              <a:t> هو برنامج الجداول الألكترونية الذي يتيح تخزين عدد كبير من البيانات في جداو</a:t>
            </a:r>
            <a:r>
              <a:rPr lang="ar-IQ" sz="2800" b="1" dirty="0"/>
              <a:t>ل </a:t>
            </a:r>
            <a:r>
              <a:rPr lang="ar-SA" sz="2800" b="1" dirty="0"/>
              <a:t>والقيام بالعمليات الحسابية والتحليلات الأحصائية عليها وأنشاء الرسوم البيانية عليها </a:t>
            </a:r>
            <a:r>
              <a:rPr lang="en-US" sz="2800" dirty="0"/>
              <a:t>.</a:t>
            </a:r>
            <a:r>
              <a:rPr lang="ar-IQ" sz="2800" dirty="0"/>
              <a:t>	</a:t>
            </a:r>
            <a:r>
              <a:rPr lang="ar-IQ" sz="2800" dirty="0" smtClean="0"/>
              <a:t/>
            </a:r>
            <a:br>
              <a:rPr lang="ar-IQ" sz="2800" dirty="0" smtClean="0"/>
            </a:br>
            <a:r>
              <a:rPr lang="ar-IQ" sz="2800" dirty="0"/>
              <a:t>كيفيه تشغيل البرنامج:--</a:t>
            </a:r>
            <a:r>
              <a:rPr lang="en-US" sz="2800" dirty="0"/>
              <a:t/>
            </a:r>
            <a:br>
              <a:rPr lang="en-US" sz="2800" dirty="0"/>
            </a:br>
            <a:r>
              <a:rPr lang="ar-IQ" sz="2800" dirty="0"/>
              <a:t>يمكن تشغيل البرنامج عن طريق:--</a:t>
            </a:r>
            <a:r>
              <a:rPr lang="en-US" sz="2800" dirty="0"/>
              <a:t/>
            </a:r>
            <a:br>
              <a:rPr lang="en-US" sz="2800" dirty="0"/>
            </a:br>
            <a:r>
              <a:rPr lang="ar-IQ" sz="2800" dirty="0" smtClean="0"/>
              <a:t/>
            </a:r>
            <a:br>
              <a:rPr lang="ar-IQ" sz="2800" dirty="0" smtClean="0"/>
            </a:br>
            <a:r>
              <a:rPr lang="en-US" sz="2800" dirty="0"/>
              <a:t>Start </a:t>
            </a:r>
            <a:r>
              <a:rPr lang="en-US" sz="2800" dirty="0" smtClean="0"/>
              <a:t>→    all </a:t>
            </a:r>
            <a:r>
              <a:rPr lang="en-US" sz="2800" dirty="0"/>
              <a:t>program </a:t>
            </a:r>
            <a:r>
              <a:rPr lang="en-US" sz="2800" dirty="0" smtClean="0"/>
              <a:t>→     Microsoft </a:t>
            </a:r>
            <a:r>
              <a:rPr lang="en-US" sz="2800" dirty="0"/>
              <a:t>office </a:t>
            </a:r>
            <a:r>
              <a:rPr lang="en-US" sz="2800" dirty="0" smtClean="0"/>
              <a:t>→       </a:t>
            </a:r>
            <a:r>
              <a:rPr lang="en-US" sz="2800" dirty="0"/>
              <a:t>Microsoft office excel </a:t>
            </a:r>
            <a:r>
              <a:rPr lang="en-US" sz="2800" dirty="0" smtClean="0"/>
              <a:t>2007 </a:t>
            </a:r>
            <a:r>
              <a:rPr lang="ar-IQ" sz="2800" dirty="0" smtClean="0"/>
              <a:t/>
            </a:r>
            <a:br>
              <a:rPr lang="ar-IQ" sz="2800" dirty="0" smtClean="0"/>
            </a:br>
            <a:r>
              <a:rPr lang="ar-IQ" sz="2800" dirty="0"/>
              <a:t>يبدا البرنامج بالعمل ويفتح مصنف جديد.</a:t>
            </a:r>
            <a:r>
              <a:rPr lang="en-US" sz="2800" dirty="0"/>
              <a:t/>
            </a:r>
            <a:br>
              <a:rPr lang="en-US" sz="2800" dirty="0"/>
            </a:br>
            <a:r>
              <a:rPr lang="ar-IQ" sz="2800" dirty="0"/>
              <a:t>اوعن طريق ايقونه اكسل على سطح </a:t>
            </a:r>
            <a:r>
              <a:rPr lang="ar-IQ" sz="2800" dirty="0" smtClean="0"/>
              <a:t>المكتب</a:t>
            </a:r>
            <a:br>
              <a:rPr lang="ar-IQ" sz="2800" dirty="0" smtClean="0"/>
            </a:br>
            <a:r>
              <a:rPr lang="en-US" sz="2800" dirty="0"/>
              <a:t>R.C on </a:t>
            </a:r>
            <a:r>
              <a:rPr lang="en-US" sz="2800" dirty="0" smtClean="0"/>
              <a:t>desktop→</a:t>
            </a:r>
            <a:r>
              <a:rPr lang="en-US" sz="2800" dirty="0"/>
              <a:t> Microsoft office excel 2007</a:t>
            </a:r>
            <a:r>
              <a:rPr lang="ar-IQ" sz="2800" dirty="0" smtClean="0"/>
              <a:t> </a:t>
            </a:r>
            <a:r>
              <a:rPr lang="en-US" sz="2800" dirty="0"/>
              <a:t/>
            </a:r>
            <a:br>
              <a:rPr lang="en-US" sz="2800" dirty="0"/>
            </a:br>
            <a:endParaRPr lang="ar-IQ" sz="2800" dirty="0"/>
          </a:p>
        </p:txBody>
      </p:sp>
      <p:sp>
        <p:nvSpPr>
          <p:cNvPr id="19" name="Footer Placeholder 18"/>
          <p:cNvSpPr>
            <a:spLocks noGrp="1"/>
          </p:cNvSpPr>
          <p:nvPr>
            <p:ph type="ftr" sz="quarter" idx="11"/>
          </p:nvPr>
        </p:nvSpPr>
        <p:spPr>
          <a:xfrm>
            <a:off x="3093396" y="6031149"/>
            <a:ext cx="7821038" cy="690327"/>
          </a:xfrm>
        </p:spPr>
        <p:txBody>
          <a:bodyPr/>
          <a:lstStyle/>
          <a:p>
            <a:r>
              <a:rPr lang="ar-IQ" sz="1400" b="1" dirty="0" smtClean="0"/>
              <a:t>حاسبات                                                    م. اسيل غازي محمود</a:t>
            </a:r>
            <a:endParaRPr lang="ar-IQ" sz="1400" b="1" dirty="0"/>
          </a:p>
        </p:txBody>
      </p:sp>
      <p:sp>
        <p:nvSpPr>
          <p:cNvPr id="20" name="Slide Number Placeholder 19"/>
          <p:cNvSpPr>
            <a:spLocks noGrp="1"/>
          </p:cNvSpPr>
          <p:nvPr>
            <p:ph type="sldNum" sz="quarter" idx="12"/>
          </p:nvPr>
        </p:nvSpPr>
        <p:spPr/>
        <p:txBody>
          <a:bodyPr/>
          <a:lstStyle/>
          <a:p>
            <a:fld id="{D76592FC-1FC0-4B6C-8214-558AF8BC39C8}" type="slidenum">
              <a:rPr lang="ar-IQ" smtClean="0"/>
              <a:t>2</a:t>
            </a:fld>
            <a:endParaRPr lang="ar-IQ"/>
          </a:p>
        </p:txBody>
      </p:sp>
    </p:spTree>
    <p:extLst>
      <p:ext uri="{BB962C8B-B14F-4D97-AF65-F5344CB8AC3E}">
        <p14:creationId xmlns:p14="http://schemas.microsoft.com/office/powerpoint/2010/main" val="362882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677684"/>
          </a:xfrm>
        </p:spPr>
        <p:txBody>
          <a:bodyPr>
            <a:normAutofit/>
          </a:bodyPr>
          <a:lstStyle/>
          <a:p>
            <a:r>
              <a:rPr lang="ar-IQ" sz="2800" b="1" u="sng" dirty="0"/>
              <a:t>التعامل مع النوافذ :</a:t>
            </a:r>
            <a:r>
              <a:rPr lang="en-US" sz="2800" dirty="0"/>
              <a:t/>
            </a:r>
            <a:br>
              <a:rPr lang="en-US" sz="2800" dirty="0"/>
            </a:br>
            <a:r>
              <a:rPr lang="ar-IQ" sz="2800" dirty="0"/>
              <a:t>يشبه برنامج </a:t>
            </a:r>
            <a:r>
              <a:rPr lang="en-US" sz="2800" dirty="0"/>
              <a:t>     excel</a:t>
            </a:r>
            <a:r>
              <a:rPr lang="ar-IQ" sz="2800" dirty="0"/>
              <a:t>العديد من  البرامج التطبيقيه الاخرى من ناحية التشغيل. </a:t>
            </a:r>
            <a:r>
              <a:rPr lang="en-US" sz="2800" dirty="0" smtClean="0"/>
              <a:t/>
            </a:r>
            <a:br>
              <a:rPr lang="en-US" sz="2800" dirty="0" smtClean="0"/>
            </a:br>
            <a:r>
              <a:rPr lang="ar-IQ" sz="2800" b="1" dirty="0"/>
              <a:t>الشاشه الرئيسيه لنظام اكسل:-</a:t>
            </a:r>
            <a:r>
              <a:rPr lang="en-US" sz="2800" dirty="0"/>
              <a:t/>
            </a:r>
            <a:br>
              <a:rPr lang="en-US" sz="2800" dirty="0"/>
            </a:br>
            <a:endParaRPr lang="ar-IQ" sz="2800" dirty="0"/>
          </a:p>
        </p:txBody>
      </p:sp>
      <p:pic>
        <p:nvPicPr>
          <p:cNvPr id="3" name="Picture 2"/>
          <p:cNvPicPr/>
          <p:nvPr/>
        </p:nvPicPr>
        <p:blipFill>
          <a:blip r:embed="rId2"/>
          <a:srcRect/>
          <a:stretch>
            <a:fillRect/>
          </a:stretch>
        </p:blipFill>
        <p:spPr bwMode="auto">
          <a:xfrm>
            <a:off x="2295728" y="2042810"/>
            <a:ext cx="7879403" cy="3363262"/>
          </a:xfrm>
          <a:prstGeom prst="rect">
            <a:avLst/>
          </a:prstGeom>
          <a:noFill/>
          <a:ln w="9525">
            <a:noFill/>
            <a:miter lim="800000"/>
            <a:headEnd/>
            <a:tailEnd/>
          </a:ln>
        </p:spPr>
      </p:pic>
      <p:sp>
        <p:nvSpPr>
          <p:cNvPr id="4" name="Footer Placeholder 3"/>
          <p:cNvSpPr>
            <a:spLocks noGrp="1"/>
          </p:cNvSpPr>
          <p:nvPr>
            <p:ph type="ftr" sz="quarter" idx="11"/>
          </p:nvPr>
        </p:nvSpPr>
        <p:spPr>
          <a:xfrm>
            <a:off x="4038599" y="6356350"/>
            <a:ext cx="6973111" cy="365125"/>
          </a:xfrm>
        </p:spPr>
        <p:txBody>
          <a:bodyPr/>
          <a:lstStyle/>
          <a:p>
            <a:r>
              <a:rPr lang="ar-IQ" sz="1400" b="1" dirty="0" smtClean="0"/>
              <a:t>حاسبات                                                                                  م. اسيل غازي محمود</a:t>
            </a:r>
            <a:endParaRPr lang="ar-IQ" sz="1400" b="1" dirty="0"/>
          </a:p>
        </p:txBody>
      </p:sp>
      <p:sp>
        <p:nvSpPr>
          <p:cNvPr id="5" name="Slide Number Placeholder 4"/>
          <p:cNvSpPr>
            <a:spLocks noGrp="1"/>
          </p:cNvSpPr>
          <p:nvPr>
            <p:ph type="sldNum" sz="quarter" idx="12"/>
          </p:nvPr>
        </p:nvSpPr>
        <p:spPr/>
        <p:txBody>
          <a:bodyPr/>
          <a:lstStyle/>
          <a:p>
            <a:fld id="{D76592FC-1FC0-4B6C-8214-558AF8BC39C8}" type="slidenum">
              <a:rPr lang="ar-IQ" smtClean="0"/>
              <a:t>3</a:t>
            </a:fld>
            <a:endParaRPr lang="ar-IQ"/>
          </a:p>
        </p:txBody>
      </p:sp>
    </p:spTree>
    <p:extLst>
      <p:ext uri="{BB962C8B-B14F-4D97-AF65-F5344CB8AC3E}">
        <p14:creationId xmlns:p14="http://schemas.microsoft.com/office/powerpoint/2010/main" val="2170264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excel_2007_screen_parts.gif"/>
          <p:cNvPicPr/>
          <p:nvPr/>
        </p:nvPicPr>
        <p:blipFill>
          <a:blip r:embed="rId2"/>
          <a:srcRect/>
          <a:stretch>
            <a:fillRect/>
          </a:stretch>
        </p:blipFill>
        <p:spPr bwMode="auto">
          <a:xfrm>
            <a:off x="1420238" y="369651"/>
            <a:ext cx="8521430" cy="5154849"/>
          </a:xfrm>
          <a:prstGeom prst="rect">
            <a:avLst/>
          </a:prstGeom>
          <a:noFill/>
          <a:ln w="9525">
            <a:noFill/>
            <a:miter lim="800000"/>
            <a:headEnd/>
            <a:tailEnd/>
          </a:ln>
        </p:spPr>
      </p:pic>
      <p:sp>
        <p:nvSpPr>
          <p:cNvPr id="4" name="Footer Placeholder 3"/>
          <p:cNvSpPr>
            <a:spLocks noGrp="1"/>
          </p:cNvSpPr>
          <p:nvPr>
            <p:ph type="ftr" sz="quarter" idx="11"/>
          </p:nvPr>
        </p:nvSpPr>
        <p:spPr>
          <a:xfrm>
            <a:off x="4038600" y="6186792"/>
            <a:ext cx="6875834" cy="534684"/>
          </a:xfrm>
        </p:spPr>
        <p:txBody>
          <a:bodyPr/>
          <a:lstStyle/>
          <a:p>
            <a:r>
              <a:rPr lang="ar-IQ" sz="1400" i="1" dirty="0" smtClean="0"/>
              <a:t>حاسبات                                                                     م. اسيل غازي محمود</a:t>
            </a:r>
            <a:endParaRPr lang="ar-IQ" sz="1400" i="1" dirty="0"/>
          </a:p>
        </p:txBody>
      </p:sp>
      <p:sp>
        <p:nvSpPr>
          <p:cNvPr id="5" name="Slide Number Placeholder 4"/>
          <p:cNvSpPr>
            <a:spLocks noGrp="1"/>
          </p:cNvSpPr>
          <p:nvPr>
            <p:ph type="sldNum" sz="quarter" idx="12"/>
          </p:nvPr>
        </p:nvSpPr>
        <p:spPr/>
        <p:txBody>
          <a:bodyPr/>
          <a:lstStyle/>
          <a:p>
            <a:fld id="{D76592FC-1FC0-4B6C-8214-558AF8BC39C8}" type="slidenum">
              <a:rPr lang="ar-IQ" smtClean="0"/>
              <a:t>4</a:t>
            </a:fld>
            <a:endParaRPr lang="ar-IQ"/>
          </a:p>
        </p:txBody>
      </p:sp>
    </p:spTree>
    <p:extLst>
      <p:ext uri="{BB962C8B-B14F-4D97-AF65-F5344CB8AC3E}">
        <p14:creationId xmlns:p14="http://schemas.microsoft.com/office/powerpoint/2010/main" val="181694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311" y="365125"/>
            <a:ext cx="9708204" cy="5782756"/>
          </a:xfrm>
        </p:spPr>
        <p:txBody>
          <a:bodyPr>
            <a:normAutofit/>
          </a:bodyPr>
          <a:lstStyle/>
          <a:p>
            <a:pPr lvl="0"/>
            <a:r>
              <a:rPr lang="ar-IQ" sz="2800" dirty="0"/>
              <a:t>عندما نقوم بتشغيل برنامج </a:t>
            </a:r>
            <a:r>
              <a:rPr lang="en-US" sz="2800" dirty="0"/>
              <a:t>excel </a:t>
            </a:r>
            <a:r>
              <a:rPr lang="ar-IQ" sz="2800" dirty="0"/>
              <a:t> يقوم البرنامج بفتح مصنف جديد ويدعى </a:t>
            </a:r>
            <a:r>
              <a:rPr lang="en-US" sz="2800" b="1" dirty="0"/>
              <a:t>book1</a:t>
            </a:r>
            <a:r>
              <a:rPr lang="en-US" sz="2800" dirty="0"/>
              <a:t>   </a:t>
            </a:r>
            <a:r>
              <a:rPr lang="ar-SA" sz="2800" dirty="0"/>
              <a:t>وعند خزن المصنف بأسم جديد فأن هذا الأسم الجديد</a:t>
            </a:r>
            <a:r>
              <a:rPr lang="ar-SA" sz="2800" b="1" dirty="0"/>
              <a:t> </a:t>
            </a:r>
            <a:r>
              <a:rPr lang="ar-SA" sz="2800" dirty="0"/>
              <a:t>يظهر على شريط العنوان</a:t>
            </a:r>
            <a:r>
              <a:rPr lang="en-US" sz="2800" b="1" dirty="0"/>
              <a:t> .</a:t>
            </a:r>
            <a:r>
              <a:rPr lang="en-US" sz="2800" dirty="0"/>
              <a:t> </a:t>
            </a:r>
            <a:r>
              <a:rPr lang="ar-IQ" sz="2800" dirty="0"/>
              <a:t>ويقوم البرنامج تلقائيآ بفتح ثلات ورقات للمصنف الاول و الذي بدوره يتالف من ثلاثة ورقات عمل يشار اليها بالازرار.</a:t>
            </a:r>
            <a:r>
              <a:rPr lang="en-US" sz="2800" dirty="0"/>
              <a:t/>
            </a:r>
            <a:br>
              <a:rPr lang="en-US" sz="2800" dirty="0"/>
            </a:br>
            <a:r>
              <a:rPr lang="ar-IQ" sz="2800" dirty="0"/>
              <a:t>  </a:t>
            </a:r>
            <a:r>
              <a:rPr lang="ar-IQ" sz="2800" b="1" dirty="0"/>
              <a:t>(</a:t>
            </a:r>
            <a:r>
              <a:rPr lang="en-US" sz="2800" b="1" dirty="0"/>
              <a:t>sheet3 ' sheet2 ' sheet1</a:t>
            </a:r>
            <a:r>
              <a:rPr lang="en-US" sz="2800" dirty="0"/>
              <a:t> </a:t>
            </a:r>
            <a:r>
              <a:rPr lang="ar-IQ" sz="2800" dirty="0"/>
              <a:t>) وذلك في اسفل النافذه .</a:t>
            </a:r>
            <a:r>
              <a:rPr lang="en-US" sz="2800" dirty="0"/>
              <a:t/>
            </a:r>
            <a:br>
              <a:rPr lang="en-US" sz="2800" dirty="0"/>
            </a:br>
            <a:r>
              <a:rPr lang="ar-IQ" sz="2800" dirty="0"/>
              <a:t>ان نافذه البرنامج هي المستطيل الذي تعرض فيه المعلومات حيث يظهر شريط الادوات السريع والقوائم وشريط التبويبات اعلى الواجهه، والى الاسفل قليلا شريط الادوات الذي يحتوي على ازرار تؤدي عمل الاوامرالاكثر استخداما اثناء العمل </a:t>
            </a:r>
            <a:r>
              <a:rPr lang="ar-IQ" sz="2800" dirty="0" smtClean="0"/>
              <a:t>.</a:t>
            </a:r>
            <a:br>
              <a:rPr lang="ar-IQ" sz="2800" dirty="0" smtClean="0"/>
            </a:br>
            <a:r>
              <a:rPr lang="en-US" sz="2800" dirty="0" smtClean="0"/>
              <a:t/>
            </a:r>
            <a:br>
              <a:rPr lang="en-US" sz="2800" dirty="0" smtClean="0"/>
            </a:br>
            <a:r>
              <a:rPr lang="ar-SA" sz="2800" dirty="0"/>
              <a:t>شريط الصيغة الرياضية </a:t>
            </a:r>
            <a:r>
              <a:rPr lang="en-US" sz="2800" dirty="0"/>
              <a:t>Formula bar </a:t>
            </a:r>
            <a:r>
              <a:rPr lang="ar-SA" sz="2800" dirty="0"/>
              <a:t>الذي يظهر محتويات الخلية النشطة ان كانت صيغة رياضية أو أية معطيات أخرى</a:t>
            </a:r>
            <a:r>
              <a:rPr lang="en-US" sz="2800" dirty="0"/>
              <a:t> .</a:t>
            </a:r>
            <a:br>
              <a:rPr lang="en-US" sz="2800" dirty="0"/>
            </a:br>
            <a:r>
              <a:rPr lang="en-US" sz="2800" dirty="0"/>
              <a:t/>
            </a:r>
            <a:br>
              <a:rPr lang="en-US" sz="2800" dirty="0"/>
            </a:br>
            <a:endParaRPr lang="ar-IQ" sz="2800" dirty="0"/>
          </a:p>
        </p:txBody>
      </p:sp>
      <p:sp>
        <p:nvSpPr>
          <p:cNvPr id="3" name="Footer Placeholder 2"/>
          <p:cNvSpPr>
            <a:spLocks noGrp="1"/>
          </p:cNvSpPr>
          <p:nvPr>
            <p:ph type="ftr" sz="quarter" idx="11"/>
          </p:nvPr>
        </p:nvSpPr>
        <p:spPr>
          <a:xfrm>
            <a:off x="3093396" y="6147882"/>
            <a:ext cx="7529208" cy="573594"/>
          </a:xfrm>
        </p:spPr>
        <p:txBody>
          <a:bodyPr/>
          <a:lstStyle/>
          <a:p>
            <a:r>
              <a:rPr lang="ar-IQ" sz="1400" b="1" dirty="0" smtClean="0"/>
              <a:t>حاسبات                                                                              م. اسيل غازي محمود</a:t>
            </a:r>
            <a:endParaRPr lang="ar-IQ" sz="1400" b="1" dirty="0"/>
          </a:p>
        </p:txBody>
      </p:sp>
      <p:sp>
        <p:nvSpPr>
          <p:cNvPr id="4" name="Slide Number Placeholder 3"/>
          <p:cNvSpPr>
            <a:spLocks noGrp="1"/>
          </p:cNvSpPr>
          <p:nvPr>
            <p:ph type="sldNum" sz="quarter" idx="12"/>
          </p:nvPr>
        </p:nvSpPr>
        <p:spPr/>
        <p:txBody>
          <a:bodyPr/>
          <a:lstStyle/>
          <a:p>
            <a:fld id="{D76592FC-1FC0-4B6C-8214-558AF8BC39C8}" type="slidenum">
              <a:rPr lang="ar-IQ" smtClean="0"/>
              <a:t>5</a:t>
            </a:fld>
            <a:endParaRPr lang="ar-IQ"/>
          </a:p>
        </p:txBody>
      </p:sp>
    </p:spTree>
    <p:extLst>
      <p:ext uri="{BB962C8B-B14F-4D97-AF65-F5344CB8AC3E}">
        <p14:creationId xmlns:p14="http://schemas.microsoft.com/office/powerpoint/2010/main" val="299592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59502" cy="5996764"/>
          </a:xfrm>
        </p:spPr>
        <p:txBody>
          <a:bodyPr>
            <a:normAutofit/>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ar-IQ" sz="2800" dirty="0" smtClean="0"/>
              <a:t/>
            </a:r>
            <a:br>
              <a:rPr lang="ar-IQ" sz="2800" dirty="0" smtClean="0"/>
            </a:br>
            <a:r>
              <a:rPr lang="ar-IQ" sz="2800" dirty="0"/>
              <a:t/>
            </a:r>
            <a:br>
              <a:rPr lang="ar-IQ" sz="2800" dirty="0"/>
            </a:br>
            <a:r>
              <a:rPr lang="ar-IQ" sz="2800" dirty="0" smtClean="0"/>
              <a:t/>
            </a:r>
            <a:br>
              <a:rPr lang="ar-IQ" sz="2800" dirty="0" smtClean="0"/>
            </a:br>
            <a:r>
              <a:rPr lang="ar-IQ" sz="2800" dirty="0"/>
              <a:t/>
            </a:r>
            <a:br>
              <a:rPr lang="ar-IQ" sz="2800" dirty="0"/>
            </a:br>
            <a:r>
              <a:rPr lang="ar-IQ" sz="2400" dirty="0" smtClean="0"/>
              <a:t>ا</a:t>
            </a:r>
            <a:r>
              <a:rPr lang="ar-IQ" sz="2400" b="1" dirty="0" smtClean="0"/>
              <a:t>سم </a:t>
            </a:r>
            <a:r>
              <a:rPr lang="ar-IQ" sz="2400" b="1" dirty="0"/>
              <a:t>الخليه</a:t>
            </a:r>
            <a:r>
              <a:rPr lang="ar-IQ" sz="2400" dirty="0"/>
              <a:t> :هو عباره عن تقاطع العمود مع الصف .</a:t>
            </a:r>
            <a:r>
              <a:rPr lang="en-US" sz="2400" dirty="0"/>
              <a:t/>
            </a:r>
            <a:br>
              <a:rPr lang="en-US" sz="2400" dirty="0"/>
            </a:br>
            <a:r>
              <a:rPr lang="ar-IQ" sz="2400" b="1" u="sng" dirty="0"/>
              <a:t>أدخال العناوين ( </a:t>
            </a:r>
            <a:r>
              <a:rPr lang="en-US" sz="2400" b="1" u="sng" dirty="0"/>
              <a:t>LABELS</a:t>
            </a:r>
            <a:r>
              <a:rPr lang="ar-IQ" sz="2400" b="1" u="sng" dirty="0"/>
              <a:t> )</a:t>
            </a:r>
            <a:r>
              <a:rPr lang="en-US" sz="2400" dirty="0"/>
              <a:t/>
            </a:r>
            <a:br>
              <a:rPr lang="en-US" sz="2400" dirty="0"/>
            </a:br>
            <a:r>
              <a:rPr lang="ar-IQ" sz="2400" dirty="0"/>
              <a:t>      العناوين هي المعلومات التي يتم ادخالها في ورقة العمل والتي لا تحتاج الى معالجتها حسابيا، وانما هي تدل على القيم التي تخضع للتغيير و الحساب.نضع تلك العناوين اما في الصف الاول او العمود الاول  .</a:t>
            </a:r>
            <a:r>
              <a:rPr lang="en-US" sz="2400" dirty="0"/>
              <a:t/>
            </a:r>
            <a:br>
              <a:rPr lang="en-US" sz="2400" dirty="0"/>
            </a:br>
            <a:endParaRPr lang="ar-IQ" sz="2400" dirty="0"/>
          </a:p>
        </p:txBody>
      </p:sp>
      <p:pic>
        <p:nvPicPr>
          <p:cNvPr id="3" name="Picture 2"/>
          <p:cNvPicPr/>
          <p:nvPr/>
        </p:nvPicPr>
        <p:blipFill>
          <a:blip r:embed="rId2"/>
          <a:srcRect/>
          <a:stretch>
            <a:fillRect/>
          </a:stretch>
        </p:blipFill>
        <p:spPr bwMode="auto">
          <a:xfrm>
            <a:off x="838201" y="365126"/>
            <a:ext cx="10134599" cy="3525938"/>
          </a:xfrm>
          <a:prstGeom prst="rect">
            <a:avLst/>
          </a:prstGeom>
          <a:noFill/>
          <a:ln w="9525">
            <a:noFill/>
            <a:miter lim="800000"/>
            <a:headEnd/>
            <a:tailEnd/>
          </a:ln>
        </p:spPr>
      </p:pic>
      <p:sp>
        <p:nvSpPr>
          <p:cNvPr id="4" name="Footer Placeholder 3"/>
          <p:cNvSpPr>
            <a:spLocks noGrp="1"/>
          </p:cNvSpPr>
          <p:nvPr>
            <p:ph type="ftr" sz="quarter" idx="11"/>
          </p:nvPr>
        </p:nvSpPr>
        <p:spPr>
          <a:xfrm>
            <a:off x="2976665" y="6356350"/>
            <a:ext cx="7334654" cy="365125"/>
          </a:xfrm>
        </p:spPr>
        <p:txBody>
          <a:bodyPr/>
          <a:lstStyle/>
          <a:p>
            <a:r>
              <a:rPr lang="ar-IQ" sz="1400" b="1" dirty="0" smtClean="0"/>
              <a:t>حاسبات                                                                         م. اسيل غازي محمود</a:t>
            </a:r>
            <a:endParaRPr lang="ar-IQ" sz="1400" b="1" dirty="0"/>
          </a:p>
        </p:txBody>
      </p:sp>
      <p:sp>
        <p:nvSpPr>
          <p:cNvPr id="5" name="Slide Number Placeholder 4"/>
          <p:cNvSpPr>
            <a:spLocks noGrp="1"/>
          </p:cNvSpPr>
          <p:nvPr>
            <p:ph type="sldNum" sz="quarter" idx="12"/>
          </p:nvPr>
        </p:nvSpPr>
        <p:spPr/>
        <p:txBody>
          <a:bodyPr/>
          <a:lstStyle/>
          <a:p>
            <a:fld id="{D76592FC-1FC0-4B6C-8214-558AF8BC39C8}" type="slidenum">
              <a:rPr lang="ar-IQ" smtClean="0"/>
              <a:t>6</a:t>
            </a:fld>
            <a:endParaRPr lang="ar-IQ"/>
          </a:p>
        </p:txBody>
      </p:sp>
    </p:spTree>
    <p:extLst>
      <p:ext uri="{BB962C8B-B14F-4D97-AF65-F5344CB8AC3E}">
        <p14:creationId xmlns:p14="http://schemas.microsoft.com/office/powerpoint/2010/main" val="2426715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505838" y="291830"/>
            <a:ext cx="10564239" cy="5505855"/>
          </a:xfrm>
          <a:prstGeom prst="rect">
            <a:avLst/>
          </a:prstGeom>
          <a:noFill/>
          <a:ln w="9525">
            <a:noFill/>
            <a:miter lim="800000"/>
            <a:headEnd/>
            <a:tailEnd/>
          </a:ln>
        </p:spPr>
      </p:pic>
      <p:sp>
        <p:nvSpPr>
          <p:cNvPr id="4" name="Footer Placeholder 3"/>
          <p:cNvSpPr>
            <a:spLocks noGrp="1"/>
          </p:cNvSpPr>
          <p:nvPr>
            <p:ph type="ftr" sz="quarter" idx="11"/>
          </p:nvPr>
        </p:nvSpPr>
        <p:spPr>
          <a:xfrm>
            <a:off x="2996119" y="6356350"/>
            <a:ext cx="7840493" cy="365125"/>
          </a:xfrm>
        </p:spPr>
        <p:txBody>
          <a:bodyPr/>
          <a:lstStyle/>
          <a:p>
            <a:r>
              <a:rPr lang="ar-IQ" sz="1400" b="1" dirty="0" smtClean="0"/>
              <a:t>حاسبات                                                                          م. اسيل غازي محمود</a:t>
            </a:r>
            <a:endParaRPr lang="ar-IQ" sz="1400" b="1" dirty="0"/>
          </a:p>
        </p:txBody>
      </p:sp>
      <p:sp>
        <p:nvSpPr>
          <p:cNvPr id="5" name="Slide Number Placeholder 4"/>
          <p:cNvSpPr>
            <a:spLocks noGrp="1"/>
          </p:cNvSpPr>
          <p:nvPr>
            <p:ph type="sldNum" sz="quarter" idx="12"/>
          </p:nvPr>
        </p:nvSpPr>
        <p:spPr/>
        <p:txBody>
          <a:bodyPr/>
          <a:lstStyle/>
          <a:p>
            <a:fld id="{D76592FC-1FC0-4B6C-8214-558AF8BC39C8}" type="slidenum">
              <a:rPr lang="ar-IQ" smtClean="0"/>
              <a:t>7</a:t>
            </a:fld>
            <a:endParaRPr lang="ar-IQ"/>
          </a:p>
        </p:txBody>
      </p:sp>
    </p:spTree>
    <p:extLst>
      <p:ext uri="{BB962C8B-B14F-4D97-AF65-F5344CB8AC3E}">
        <p14:creationId xmlns:p14="http://schemas.microsoft.com/office/powerpoint/2010/main" val="2919631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838200" y="252919"/>
            <a:ext cx="10515600" cy="5357306"/>
          </a:xfrm>
          <a:prstGeom prst="rect">
            <a:avLst/>
          </a:prstGeom>
          <a:noFill/>
          <a:ln w="9525">
            <a:noFill/>
            <a:miter lim="800000"/>
            <a:headEnd/>
            <a:tailEnd/>
          </a:ln>
        </p:spPr>
      </p:pic>
      <p:sp>
        <p:nvSpPr>
          <p:cNvPr id="4" name="Footer Placeholder 3"/>
          <p:cNvSpPr>
            <a:spLocks noGrp="1"/>
          </p:cNvSpPr>
          <p:nvPr>
            <p:ph type="ftr" sz="quarter" idx="11"/>
          </p:nvPr>
        </p:nvSpPr>
        <p:spPr>
          <a:xfrm>
            <a:off x="2801567" y="6356350"/>
            <a:ext cx="8132322" cy="365125"/>
          </a:xfrm>
        </p:spPr>
        <p:txBody>
          <a:bodyPr/>
          <a:lstStyle/>
          <a:p>
            <a:r>
              <a:rPr lang="ar-IQ" sz="1400" b="1" dirty="0" smtClean="0"/>
              <a:t>حاسبات                                                                           م. اسيل غازي محمود</a:t>
            </a:r>
            <a:endParaRPr lang="ar-IQ" sz="1400" b="1" dirty="0"/>
          </a:p>
        </p:txBody>
      </p:sp>
      <p:sp>
        <p:nvSpPr>
          <p:cNvPr id="5" name="Slide Number Placeholder 4"/>
          <p:cNvSpPr>
            <a:spLocks noGrp="1"/>
          </p:cNvSpPr>
          <p:nvPr>
            <p:ph type="sldNum" sz="quarter" idx="12"/>
          </p:nvPr>
        </p:nvSpPr>
        <p:spPr/>
        <p:txBody>
          <a:bodyPr/>
          <a:lstStyle/>
          <a:p>
            <a:fld id="{D76592FC-1FC0-4B6C-8214-558AF8BC39C8}" type="slidenum">
              <a:rPr lang="ar-IQ" smtClean="0"/>
              <a:t>8</a:t>
            </a:fld>
            <a:endParaRPr lang="ar-IQ"/>
          </a:p>
        </p:txBody>
      </p:sp>
    </p:spTree>
    <p:extLst>
      <p:ext uri="{BB962C8B-B14F-4D97-AF65-F5344CB8AC3E}">
        <p14:creationId xmlns:p14="http://schemas.microsoft.com/office/powerpoint/2010/main" val="3139965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838200" y="486383"/>
            <a:ext cx="10515599" cy="5190517"/>
          </a:xfrm>
          <a:prstGeom prst="rect">
            <a:avLst/>
          </a:prstGeom>
          <a:noFill/>
          <a:ln w="9525">
            <a:noFill/>
            <a:miter lim="800000"/>
            <a:headEnd/>
            <a:tailEnd/>
          </a:ln>
        </p:spPr>
      </p:pic>
      <p:sp>
        <p:nvSpPr>
          <p:cNvPr id="4" name="Footer Placeholder 3"/>
          <p:cNvSpPr>
            <a:spLocks noGrp="1"/>
          </p:cNvSpPr>
          <p:nvPr>
            <p:ph type="ftr" sz="quarter" idx="11"/>
          </p:nvPr>
        </p:nvSpPr>
        <p:spPr>
          <a:xfrm>
            <a:off x="2684834" y="6356350"/>
            <a:ext cx="8171234" cy="365125"/>
          </a:xfrm>
        </p:spPr>
        <p:txBody>
          <a:bodyPr/>
          <a:lstStyle/>
          <a:p>
            <a:r>
              <a:rPr lang="ar-IQ" sz="1400" b="1" dirty="0" smtClean="0"/>
              <a:t>حاسبات                                                    م. اسيل غازي محمود</a:t>
            </a:r>
            <a:endParaRPr lang="ar-IQ" sz="1400" b="1" dirty="0"/>
          </a:p>
        </p:txBody>
      </p:sp>
      <p:sp>
        <p:nvSpPr>
          <p:cNvPr id="5" name="Slide Number Placeholder 4"/>
          <p:cNvSpPr>
            <a:spLocks noGrp="1"/>
          </p:cNvSpPr>
          <p:nvPr>
            <p:ph type="sldNum" sz="quarter" idx="12"/>
          </p:nvPr>
        </p:nvSpPr>
        <p:spPr/>
        <p:txBody>
          <a:bodyPr/>
          <a:lstStyle/>
          <a:p>
            <a:fld id="{D76592FC-1FC0-4B6C-8214-558AF8BC39C8}" type="slidenum">
              <a:rPr lang="ar-IQ" smtClean="0"/>
              <a:t>9</a:t>
            </a:fld>
            <a:endParaRPr lang="ar-IQ"/>
          </a:p>
        </p:txBody>
      </p:sp>
    </p:spTree>
    <p:extLst>
      <p:ext uri="{BB962C8B-B14F-4D97-AF65-F5344CB8AC3E}">
        <p14:creationId xmlns:p14="http://schemas.microsoft.com/office/powerpoint/2010/main" val="108556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151</Words>
  <Application>Microsoft Office PowerPoint</Application>
  <PresentationFormat>Custom</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 برنامج excel هو برنامج الجداول الألكترونية الذي يتيح تخزين عدد كبير من البيانات في جداول والقيام بالعمليات الحسابية والتحليلات الأحصائية عليها وأنشاء الرسوم البيانية عليها .  كيفيه تشغيل البرنامج:-- يمكن تشغيل البرنامج عن طريق:--  Start →    all program →     Microsoft office →       Microsoft office excel 2007  يبدا البرنامج بالعمل ويفتح مصنف جديد. اوعن طريق ايقونه اكسل على سطح المكتب R.C on desktop→ Microsoft office excel 2007  </vt:lpstr>
      <vt:lpstr>التعامل مع النوافذ : يشبه برنامج      excelالعديد من  البرامج التطبيقيه الاخرى من ناحية التشغيل.  الشاشه الرئيسيه لنظام اكسل:- </vt:lpstr>
      <vt:lpstr>PowerPoint Presentation</vt:lpstr>
      <vt:lpstr>عندما نقوم بتشغيل برنامج excel  يقوم البرنامج بفتح مصنف جديد ويدعى book1   وعند خزن المصنف بأسم جديد فأن هذا الأسم الجديد يظهر على شريط العنوان . ويقوم البرنامج تلقائيآ بفتح ثلات ورقات للمصنف الاول و الذي بدوره يتالف من ثلاثة ورقات عمل يشار اليها بالازرار.   (sheet3 ' sheet2 ' sheet1 ) وذلك في اسفل النافذه . ان نافذه البرنامج هي المستطيل الذي تعرض فيه المعلومات حيث يظهر شريط الادوات السريع والقوائم وشريط التبويبات اعلى الواجهه، والى الاسفل قليلا شريط الادوات الذي يحتوي على ازرار تؤدي عمل الاوامرالاكثر استخداما اثناء العمل .  شريط الصيغة الرياضية Formula bar الذي يظهر محتويات الخلية النشطة ان كانت صيغة رياضية أو أية معطيات أخرى .  </vt:lpstr>
      <vt:lpstr>        اسم الخليه :هو عباره عن تقاطع العمود مع الصف . أدخال العناوين ( LABELS )       العناوين هي المعلومات التي يتم ادخالها في ورقة العمل والتي لا تحتاج الى معالجتها حسابيا، وانما هي تدل على القيم التي تخضع للتغيير و الحساب.نضع تلك العناوين اما في الصف الاول او العمود الاول  . </vt:lpstr>
      <vt:lpstr>PowerPoint Presentation</vt:lpstr>
      <vt:lpstr>PowerPoint Presentation</vt:lpstr>
      <vt:lpstr>PowerPoint Presentation</vt:lpstr>
      <vt:lpstr>حفظ المصنف :- بعد الانتهاء من جميع الاعمال على ورقة العمل  تتم عملية الحفظ كما يلي:- 1. ننقر على زر Office ثم ننقر على زر حفظ Save فتظهر نافذة حوار بأسم Save as.  فتح المصنفات:- للقيام بفتح مصنف مخزون مسبقا نقوم بالنقر على زر Office ثم  نختار Open وبفتح  المجلد الحاوي على المصنف المخزون ونختار اسمه  ونضفط على زر open اسفل الصندوق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hassan</dc:creator>
  <cp:lastModifiedBy>sp</cp:lastModifiedBy>
  <cp:revision>7</cp:revision>
  <cp:lastPrinted>2014-02-08T08:41:47Z</cp:lastPrinted>
  <dcterms:created xsi:type="dcterms:W3CDTF">2014-02-08T07:53:03Z</dcterms:created>
  <dcterms:modified xsi:type="dcterms:W3CDTF">2014-02-09T07:35:13Z</dcterms:modified>
</cp:coreProperties>
</file>